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9" r:id="rId3"/>
    <p:sldId id="258" r:id="rId4"/>
    <p:sldId id="257" r:id="rId5"/>
    <p:sldId id="263" r:id="rId6"/>
    <p:sldId id="269" r:id="rId7"/>
    <p:sldId id="264" r:id="rId8"/>
    <p:sldId id="265" r:id="rId9"/>
    <p:sldId id="266" r:id="rId10"/>
    <p:sldId id="270" r:id="rId11"/>
    <p:sldId id="271" r:id="rId12"/>
    <p:sldId id="267" r:id="rId13"/>
    <p:sldId id="272" r:id="rId14"/>
    <p:sldId id="268" r:id="rId15"/>
    <p:sldId id="260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5730"/>
  </p:normalViewPr>
  <p:slideViewPr>
    <p:cSldViewPr snapToGrid="0" snapToObjects="1">
      <p:cViewPr>
        <p:scale>
          <a:sx n="88" d="100"/>
          <a:sy n="88" d="100"/>
        </p:scale>
        <p:origin x="28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9AAC268-B4ED-544D-B5DC-1EC98E4312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A41B98-78ED-2A48-91B3-19239A8B26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5544A-9163-044F-BBF9-33BBC5E86D62}" type="datetimeFigureOut">
              <a:rPr lang="en-US" smtClean="0"/>
              <a:t>8/15/21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D78A64-A6E9-C640-B99B-0D8403C2D2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https://en.wikipedia.org/wiki/São_Paulo</a:t>
            </a:r>
          </a:p>
          <a:p>
            <a:r>
              <a:rPr lang="en-US"/>
              <a:t>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ACFB2-B29B-0445-9BEE-94200C6DC5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57D5D-AFDB-C145-8FCC-B59AE469A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96378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7C10B4-8B2E-D748-916A-0BC749155368}" type="datetimeFigureOut">
              <a:rPr lang="en-US" smtClean="0"/>
              <a:t>8/15/21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https://en.wikipedia.org/wiki/São_Paulo</a:t>
            </a:r>
          </a:p>
          <a:p>
            <a:r>
              <a:rPr lang="en-US"/>
              <a:t>
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C9F97-A8F4-BE4C-9C86-362CE00DF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36894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3AA0A-4CF5-4B45-A70E-ACB7C5A2AA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https://en.wikipedia.org/wiki/São_Paulo</a:t>
            </a:r>
          </a:p>
          <a:p>
            <a:r>
              <a:rPr lang="en-US"/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val="796712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https://en.wikipedia.org/wiki/São_Paulo</a:t>
            </a:r>
          </a:p>
          <a:p>
            <a:r>
              <a:rPr lang="en-US"/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val="1892761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https://en.wikipedia.org/wiki/São_Paulo</a:t>
            </a:r>
          </a:p>
          <a:p>
            <a:r>
              <a:rPr lang="en-US"/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val="3234560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EEAED-AB3C-8A46-875D-7A627E674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20029A-702B-8743-80BA-2F43678FB8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EB8F6-1193-B140-AEF5-024E5D797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D30BD-4D8C-3441-9E32-A387104AAA2E}" type="datetime1">
              <a:rPr lang="en-US" smtClean="0"/>
              <a:t>8/15/21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19510-7954-A246-94F0-CCEABCCC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FB64C-8126-D743-A87A-25FCC7FC5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CD517-5DEC-0E4C-AA68-B2BD85427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28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6160-766D-C942-994D-3BB1F38CC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8E6FC1-3A5E-A747-9CC9-2961BDF74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383C7-CDCD-B44E-BC48-3FED87F70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BB4C5-8BFB-C64B-89A4-DE1D48B89864}" type="datetime1">
              <a:rPr lang="en-US" smtClean="0"/>
              <a:t>8/15/21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DECDE-3D9C-F446-9FBD-7AEB7E1EF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91C35-1B79-B543-AC47-3E89D8420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CD517-5DEC-0E4C-AA68-B2BD85427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73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DB21A0-80E1-D04B-85B8-2A6E8CA18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AB9B07-3AE5-9A42-AF8C-8A6624959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2B7FE-80C8-EF46-A35A-DF284B38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73571-3A39-D548-9188-5E5A31466940}" type="datetime1">
              <a:rPr lang="en-US" smtClean="0"/>
              <a:t>8/15/21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DD6BB-5C1E-0446-96DF-6C4688B17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A9121-C78E-8A4C-8771-B59F58F1F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CD517-5DEC-0E4C-AA68-B2BD85427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07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D14DB-A60C-0D4F-A206-A57F64DD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D8510-10BF-5942-97C1-F6373BCA3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E72A4-C9BF-7441-BCA2-AB782647C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3D08-66B6-694D-8800-E42183997906}" type="datetime1">
              <a:rPr lang="en-US" smtClean="0"/>
              <a:t>8/15/21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2C868-357E-D048-A55C-BA0D07556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85C65-268A-6049-BA21-B72972B4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CD517-5DEC-0E4C-AA68-B2BD85427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49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B49CC-697D-EE48-BFBE-FDD20A68F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F29A2-90CE-104E-8188-4B7D713B9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385E9-A5AE-4B4F-B4FC-B1603D559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A9BF-1C5B-3E4A-A4C1-6A30BA5404FD}" type="datetime1">
              <a:rPr lang="en-US" smtClean="0"/>
              <a:t>8/15/21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BE7CD-B8FC-C84A-BAA5-0B17F275F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A185D-13F8-C742-AEDB-E0D8E34F8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CD517-5DEC-0E4C-AA68-B2BD85427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47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DC3FA-D3C2-984D-950A-80F7DCA58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89EFA-CEF0-E043-BB99-9B33DF6354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8C7393-93F2-664F-886E-8F41DA8DA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194358-0E10-CD40-B13F-D3F0770D1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657AA-7EE8-5845-8407-804A0A046D8E}" type="datetime1">
              <a:rPr lang="en-US" smtClean="0"/>
              <a:t>8/15/21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0775B-CA30-7E40-80CC-97630D232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DF3D66-35CD-5645-AB6D-6C7818B69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CD517-5DEC-0E4C-AA68-B2BD85427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1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6165-38A6-7D48-AF18-8A62ECB5A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A4AF2-2429-7D4C-97F5-14EB53495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5B4409-F9F8-8E44-A56F-591751EC1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47A818-283A-1248-B42B-7B60791AC7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80FA9F-5A19-E047-88D5-E4073C8F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CCF387-3003-2C4C-ACAD-E53A77801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3589C-4C23-B743-AF2A-F0CCA9349331}" type="datetime1">
              <a:rPr lang="en-US" smtClean="0"/>
              <a:t>8/15/21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93B4CF-FEC7-034E-B199-C60FD78B4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A72E10-8663-F040-AB36-D4DC710CF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CD517-5DEC-0E4C-AA68-B2BD85427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23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E20AA-AC17-DD4F-A851-243045A0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99C277-1AE5-9048-8BB0-2A33FE2B0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2868-3493-0E4F-AF0E-6DC604FDB0FA}" type="datetime1">
              <a:rPr lang="en-US" smtClean="0"/>
              <a:t>8/15/21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76F573-AF63-8D4A-A016-E94C1ED10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CCAE04-B76C-0D43-BD5B-1766BC89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CD517-5DEC-0E4C-AA68-B2BD85427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83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0A1856-0CAA-D146-AF68-9A263C65F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17466-F330-A84F-9CA2-3498C2D5ACF9}" type="datetime1">
              <a:rPr lang="en-US" smtClean="0"/>
              <a:t>8/15/21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5E1F1-FEC1-BE46-BEB2-2B37DB540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58B80-8C8D-104A-BF82-F2A35FDEF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CD517-5DEC-0E4C-AA68-B2BD85427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71E6A-BCC6-BC45-AE7C-CBDB6059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0590-8323-3446-8794-0C1F76BDA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AD9945-83C3-A94C-B096-F46B3BEF5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045214-FC3E-0848-8AFE-69462F8E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51608-C7E3-C64E-ACEF-763EF6819BC5}" type="datetime1">
              <a:rPr lang="en-US" smtClean="0"/>
              <a:t>8/15/21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459AA3-F536-6B4E-8C5A-CDBC59E83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D6032-232A-684C-9D1E-49B02228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CD517-5DEC-0E4C-AA68-B2BD85427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56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96ADA-0768-EC47-81E3-84CC8F3F4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1DC92-BFF6-F141-8F9A-F7CB2D8DB3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33B5CE-1572-524D-B341-A30316BB2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C0702-1D52-9643-9854-650DBFE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41B9A-05C1-3542-B016-B5DF9F71634E}" type="datetime1">
              <a:rPr lang="en-US" smtClean="0"/>
              <a:t>8/15/21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E44B-DD44-9C49-A26A-80D7FB08E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D6200-1539-424E-ABC1-05F9FCE2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CD517-5DEC-0E4C-AA68-B2BD85427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02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81C8B3-9FF6-B94B-B661-331412EBA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8BC9A-F526-1B41-8DA9-BAE70072D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4D170-C95D-BA42-96E1-642A5ED8B5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D179D-A6BC-F949-B5D1-36E82BDEDB3C}" type="datetime1">
              <a:rPr lang="en-US" smtClean="0"/>
              <a:t>8/15/21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A43D1-85C9-E54D-9EFA-16E16246C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303BB-E66D-2E43-8C47-0F0F72E4D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CD517-5DEC-0E4C-AA68-B2BD85427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84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&#227;o_Paul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BBDAC-7E28-C64F-8296-59AA2EC178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Ideal Business in Sao Paulo, Brazil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952CB0-09E7-D64A-801C-8F2C30124D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Rafael Sakuma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6F21E-0F48-A949-B716-2C8FE07D3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74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B2509-FC4C-194E-99FB-3FF2DD1D8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1 (cont.)</a:t>
            </a:r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C9F20EBE-2533-A140-943A-DCA434946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422400"/>
            <a:ext cx="10515598" cy="51577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9F972-46C2-A849-9D9C-4DAA29021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4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D104E-9339-574F-BAD6-DF29AB0D4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2</a:t>
            </a:r>
          </a:p>
        </p:txBody>
      </p:sp>
      <p:pic>
        <p:nvPicPr>
          <p:cNvPr id="6" name="Content Placeholder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82CE3F3-0F18-F04E-8FBA-E0A5DBF4C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6498" y="1248229"/>
            <a:ext cx="10239003" cy="5506130"/>
          </a:xfrm>
        </p:spPr>
      </p:pic>
    </p:spTree>
    <p:extLst>
      <p:ext uri="{BB962C8B-B14F-4D97-AF65-F5344CB8AC3E}">
        <p14:creationId xmlns:p14="http://schemas.microsoft.com/office/powerpoint/2010/main" val="4242497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9454-2FC7-A74B-9107-016D4ECE8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3</a:t>
            </a:r>
          </a:p>
        </p:txBody>
      </p:sp>
      <p:pic>
        <p:nvPicPr>
          <p:cNvPr id="6" name="Content Placeholder 5" descr="A picture containing table&#10;&#10;Description automatically generated">
            <a:extLst>
              <a:ext uri="{FF2B5EF4-FFF2-40B4-BE49-F238E27FC236}">
                <a16:creationId xmlns:a16="http://schemas.microsoft.com/office/drawing/2014/main" id="{81542B56-7EAF-DB43-ABEC-2DF03018C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91771"/>
            <a:ext cx="10515600" cy="5419046"/>
          </a:xfrm>
        </p:spPr>
      </p:pic>
    </p:spTree>
    <p:extLst>
      <p:ext uri="{BB962C8B-B14F-4D97-AF65-F5344CB8AC3E}">
        <p14:creationId xmlns:p14="http://schemas.microsoft.com/office/powerpoint/2010/main" val="2548086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9454-2FC7-A74B-9107-016D4ECE8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3</a:t>
            </a:r>
          </a:p>
        </p:txBody>
      </p:sp>
      <p:pic>
        <p:nvPicPr>
          <p:cNvPr id="7" name="Content Placeholder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7014E09-8293-5544-B42A-82C87ECF4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086" y="1825625"/>
            <a:ext cx="9997827" cy="4351338"/>
          </a:xfrm>
        </p:spPr>
      </p:pic>
    </p:spTree>
    <p:extLst>
      <p:ext uri="{BB962C8B-B14F-4D97-AF65-F5344CB8AC3E}">
        <p14:creationId xmlns:p14="http://schemas.microsoft.com/office/powerpoint/2010/main" val="15185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14B39-ADDA-A641-B4DA-C82005F6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4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4F79BCD7-47B9-1C45-B5EE-532A3299B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621212"/>
          </a:xfrm>
        </p:spPr>
      </p:pic>
    </p:spTree>
    <p:extLst>
      <p:ext uri="{BB962C8B-B14F-4D97-AF65-F5344CB8AC3E}">
        <p14:creationId xmlns:p14="http://schemas.microsoft.com/office/powerpoint/2010/main" val="1328436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105FA-FC91-DA40-BF6F-FC688B5E8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Verdict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452CD-433A-DE42-9A5A-6864BC1B3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Cluster 2: Primarily business district</a:t>
            </a:r>
          </a:p>
          <a:p>
            <a:pPr lvl="1"/>
            <a:r>
              <a:rPr lang="en-US" dirty="0"/>
              <a:t> Gyms and fitness centers </a:t>
            </a:r>
          </a:p>
          <a:p>
            <a:pPr lvl="2"/>
            <a:r>
              <a:rPr lang="en-US" dirty="0"/>
              <a:t> Not much competition, like restaurants.</a:t>
            </a:r>
          </a:p>
          <a:p>
            <a:pPr lvl="2"/>
            <a:r>
              <a:rPr lang="en-US" dirty="0"/>
              <a:t> Easy access to people who commute and want to optimize their time. </a:t>
            </a:r>
          </a:p>
          <a:p>
            <a:r>
              <a:rPr lang="en-US" dirty="0"/>
              <a:t> Cluster 4: Primarily residential district</a:t>
            </a:r>
          </a:p>
          <a:p>
            <a:pPr lvl="1"/>
            <a:r>
              <a:rPr lang="en-US" dirty="0"/>
              <a:t> Restaurants</a:t>
            </a:r>
          </a:p>
          <a:p>
            <a:pPr lvl="2"/>
            <a:r>
              <a:rPr lang="en-US" dirty="0"/>
              <a:t> Not much competition.</a:t>
            </a:r>
          </a:p>
          <a:p>
            <a:pPr lvl="2"/>
            <a:r>
              <a:rPr lang="en-US" dirty="0"/>
              <a:t> Lots of potential clientele as people live close-by.</a:t>
            </a:r>
          </a:p>
          <a:p>
            <a:pPr lvl="2"/>
            <a:r>
              <a:rPr lang="en-US" dirty="0"/>
              <a:t> Easy access for residents who might want to dine somewhere close. </a:t>
            </a:r>
          </a:p>
          <a:p>
            <a:r>
              <a:rPr lang="en-US" dirty="0"/>
              <a:t> Clusters 0,1 and 3: Mixed districts</a:t>
            </a:r>
          </a:p>
          <a:p>
            <a:pPr lvl="1"/>
            <a:r>
              <a:rPr lang="en-US" dirty="0"/>
              <a:t> Require a more in-depth assessment of activities carried out in there.	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A7C591-98AE-0D45-B06D-DEC3E398E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50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3FAC3-330C-5248-89CB-B689755B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A6F1B-3284-F847-986F-D27D3987A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83236D-02CC-5B45-AEFA-DEE86A97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83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DFFC2-6A15-5346-BE42-296B47D8B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Problem/Opportunity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41A61-0D3F-F243-9529-C7DD64F91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Sao Paulo is vibrant, cosmopolitan, city of 21 million inhabitants (considering the metropolitan area). It is also a place where cultures from all over the world have congregated and as such created a diverse city. </a:t>
            </a:r>
          </a:p>
          <a:p>
            <a:r>
              <a:rPr lang="en-US" dirty="0"/>
              <a:t> It is the biggest city in terms of population, the richest in the country and the second one in terms of HDI.*</a:t>
            </a:r>
          </a:p>
          <a:p>
            <a:r>
              <a:rPr lang="en-US" dirty="0"/>
              <a:t> As such, there are many opportunities here and I will be analyzing what are good options for opening a business in the city.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D40C56-08E6-B14E-8B42-02A89A394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0312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* </a:t>
            </a:r>
            <a:r>
              <a:rPr lang="en-US" dirty="0">
                <a:hlinkClick r:id="rId3"/>
              </a:rPr>
              <a:t>https://en.wikipedia.org/wiki/São_Paulo</a:t>
            </a:r>
            <a:r>
              <a:rPr lang="en-US" dirty="0"/>
              <a:t> 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61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695FB-117A-9B4F-AA09-C0DBC73A7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F4ECB-9FB0-E649-9DDD-3EFD3CED4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 got my data for the venues in the city from the Foursquare API.</a:t>
            </a:r>
          </a:p>
          <a:p>
            <a:r>
              <a:rPr lang="en-US" dirty="0"/>
              <a:t> I got my city data from a </a:t>
            </a:r>
            <a:r>
              <a:rPr lang="en-US" dirty="0" err="1"/>
              <a:t>geo_json</a:t>
            </a:r>
            <a:r>
              <a:rPr lang="en-US" dirty="0"/>
              <a:t> filed I downloaded from a project in GitHub, which contained:</a:t>
            </a:r>
          </a:p>
          <a:p>
            <a:pPr lvl="1"/>
            <a:r>
              <a:rPr lang="en-US" dirty="0"/>
              <a:t> District Name</a:t>
            </a:r>
          </a:p>
          <a:p>
            <a:pPr lvl="1"/>
            <a:r>
              <a:rPr lang="en-US" dirty="0"/>
              <a:t> Geometric Coordinates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CCFA8F-3151-4744-ABFE-21C0227DC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93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35C3-85FD-3A4E-BCD4-359A34EF7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392694B0-73C0-F14A-873E-8244C6FFA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3456" y="1443789"/>
            <a:ext cx="9170902" cy="473317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1BAA4-CE7E-EE47-BCB9-4456106ED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93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FD31-38B9-474B-B1AD-0DD62A501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33190-148F-3440-A404-14F53A472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Red: Cluster 0</a:t>
            </a:r>
          </a:p>
          <a:p>
            <a:pPr lvl="1"/>
            <a:r>
              <a:rPr lang="en-US" dirty="0"/>
              <a:t> Mixed Districts (Lots of different business activity)</a:t>
            </a:r>
          </a:p>
          <a:p>
            <a:r>
              <a:rPr lang="en-US" dirty="0"/>
              <a:t> Purple: Cluster 1</a:t>
            </a:r>
          </a:p>
          <a:p>
            <a:pPr lvl="1"/>
            <a:r>
              <a:rPr lang="en-US" dirty="0"/>
              <a:t> Mixed Districts (Lots of different business activity)</a:t>
            </a:r>
          </a:p>
          <a:p>
            <a:r>
              <a:rPr lang="en-US" dirty="0"/>
              <a:t> Blue: Cluster 2</a:t>
            </a:r>
          </a:p>
          <a:p>
            <a:pPr lvl="1"/>
            <a:r>
              <a:rPr lang="en-US" dirty="0"/>
              <a:t> Business Districts (Offices)</a:t>
            </a:r>
          </a:p>
          <a:p>
            <a:r>
              <a:rPr lang="en-US" dirty="0"/>
              <a:t> Light Green: Cluster 3</a:t>
            </a:r>
          </a:p>
          <a:p>
            <a:pPr lvl="1"/>
            <a:r>
              <a:rPr lang="en-US" dirty="0"/>
              <a:t> Mixed Districts (Lots of different business activity)</a:t>
            </a:r>
          </a:p>
          <a:p>
            <a:r>
              <a:rPr lang="en-US" dirty="0"/>
              <a:t> Orange: Cluster 4</a:t>
            </a:r>
          </a:p>
          <a:p>
            <a:pPr lvl="1"/>
            <a:r>
              <a:rPr lang="en-US" dirty="0"/>
              <a:t> Residential Districts (Apartments/houses)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EF41FF-E0EF-AD46-9134-D8FDFCEA2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14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B30B-98D6-1D45-BFFF-BB837F5D6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0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7E183DAF-9794-E849-9D6A-622A796AF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8457"/>
            <a:ext cx="10515600" cy="430567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229EED-1725-4942-A249-8C6D603DC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1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13E483-FF59-A149-858F-84C3B4C8A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Cluster 0 (cont.)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755DF210-859F-7248-B7D4-D20A397C0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131" y="2236142"/>
            <a:ext cx="9798688" cy="406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35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87596-B5E3-F144-B98A-DF4F31F3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1	</a:t>
            </a:r>
          </a:p>
        </p:txBody>
      </p:sp>
      <p:pic>
        <p:nvPicPr>
          <p:cNvPr id="6" name="Content Placeholder 5" descr="Text&#10;&#10;Description automatically generated with low confidence">
            <a:extLst>
              <a:ext uri="{FF2B5EF4-FFF2-40B4-BE49-F238E27FC236}">
                <a16:creationId xmlns:a16="http://schemas.microsoft.com/office/drawing/2014/main" id="{9556EDD4-9A1B-2C40-BDA9-477CC4DA6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6914"/>
            <a:ext cx="10515600" cy="512876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2137D-395F-494C-A857-C573D6545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89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9922E-71AF-3341-A94C-FA2D38FD0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1 (cont.)</a:t>
            </a:r>
          </a:p>
        </p:txBody>
      </p:sp>
      <p:pic>
        <p:nvPicPr>
          <p:cNvPr id="7" name="Content Placeholder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1844E94A-3579-044B-9E73-D3971DAD3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5943"/>
            <a:ext cx="10515600" cy="507070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B17A2C-4957-434D-AF26-ED43C21C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276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403</Words>
  <Application>Microsoft Macintosh PowerPoint</Application>
  <PresentationFormat>Widescreen</PresentationFormat>
  <Paragraphs>52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Ideal Business in Sao Paulo, Brazil</vt:lpstr>
      <vt:lpstr>Problem/Opportunity</vt:lpstr>
      <vt:lpstr>The Data</vt:lpstr>
      <vt:lpstr>Map</vt:lpstr>
      <vt:lpstr>Results</vt:lpstr>
      <vt:lpstr>Cluster 0</vt:lpstr>
      <vt:lpstr>Cluster 0 (cont.)</vt:lpstr>
      <vt:lpstr>Cluster 1 </vt:lpstr>
      <vt:lpstr>Cluster 1 (cont.)</vt:lpstr>
      <vt:lpstr>Cluster 1 (cont.)</vt:lpstr>
      <vt:lpstr>Cluster 2</vt:lpstr>
      <vt:lpstr>Cluster 3</vt:lpstr>
      <vt:lpstr>Cluster 3</vt:lpstr>
      <vt:lpstr>Cluster 4</vt:lpstr>
      <vt:lpstr>Verdict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Ideal Business in Sao Paulo, Brazil</dc:title>
  <dc:creator>Rafael Sakuma</dc:creator>
  <cp:lastModifiedBy>Rafael Sakuma</cp:lastModifiedBy>
  <cp:revision>6</cp:revision>
  <dcterms:created xsi:type="dcterms:W3CDTF">2021-08-13T00:44:54Z</dcterms:created>
  <dcterms:modified xsi:type="dcterms:W3CDTF">2021-08-15T20:59:32Z</dcterms:modified>
</cp:coreProperties>
</file>